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9E1-7D2F-0343-B5BC-B742021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30AC5-2440-484B-894C-A683C5640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EDD5B-3B95-5543-8BC1-F98BE060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5813-2484-2040-9B93-CE529C4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53D6-E334-6040-9549-91C3A8F2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CC2E-0BC3-814A-8DA7-BBA8BE4A5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DA20-3E51-B04D-A2E5-9EBE15597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1682C-00D5-C94D-8200-1FD8B48B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E987D-978F-A34B-B5B9-C8D9ABD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5F7AB-4927-4848-8242-93E4D31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3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A8CBFE-85FA-0340-972E-4D1676890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D5F1-AD94-3442-88DF-305E4104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B3F8-13AD-FB49-AF9A-D8888DC1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822C6-568E-AE49-BBBD-5CA6855B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D775-9856-6D46-BC4D-B7BBF26F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83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E40-8DB7-0D4D-AB48-854DE8B6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A1D-B83E-8944-AD06-7E1E6B1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E0EA-1043-F34B-9B1C-333F84D8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7029-2260-3344-ABAB-7C822BE6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CBC4-960E-F64F-BAD4-CD1DFA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E80C-139D-2945-B02D-40FBF7107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AD0F2-48F3-7343-880C-F787671E7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1F375-47F1-5143-8180-49E97670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222E-0F16-2442-9DCF-6987CF6F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F96E2-BE79-4642-A5BD-DBB227AD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3D-6F43-3F46-82C7-851E2865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E294-5B73-5F4A-9303-BD6156DB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7D27-7DE2-3447-9017-8C7E1E3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E9E37-DFB4-E74C-B3A7-DCC4079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2F0FC-64E4-314A-9D5E-65E30991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9278B-EAA5-3E40-BECD-38CF7407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B7-B101-BF45-BFF4-FA0520C6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9CFC-5935-E845-9C72-8BAF6C68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F7AB4-3FC9-9E4C-9F95-EAACCB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2699D-7BD2-4C47-8BCD-AC89DD2C6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9FB90-2502-9045-8E7B-039937B1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63929-1D9D-2D40-90A4-2441FEB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D6CF9-EA5C-C442-8A71-A222E8DA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9443-22F5-F245-808F-D5AE48C3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5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6846-6761-4146-A522-43859028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CC39-8196-F944-A238-BCD4FB90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682CB-A363-AB4B-B135-563BD7E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CACE-8A1D-B74E-8823-0F1E4D5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D613D-CC40-4241-8947-28F4C024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4A8C2-DA81-BA45-A221-87CE7751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34A1-F652-E341-814E-1AFB44B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1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3492-8FB6-BD43-AE2A-7185E3BD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BD9C-C2D0-544B-A11C-1ED89C09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C6689-69EA-0245-89FA-2611C95C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31C6-20F6-424C-B042-38A9CBF7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C555-985F-8348-BD7E-79281515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7510-DC97-F245-A53C-1401B2E3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8014-B9D7-7F4F-9081-D12ED66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5C2-85B0-EB4C-8B4D-01DBBA5FB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1B76-CB62-914B-8EEB-061E407E5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70C3-43D7-8346-846D-75448F49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90E2-CC7E-BC41-97BC-B73D0267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E49E-C59C-4740-93C9-1EB9FB95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C3F4B-0B84-5148-90DA-E8075D92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6D51-5CCF-1742-AE00-2DF69D40A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5874-495A-FF47-83DA-D43776FAD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C89-18EC-F54A-A5E7-B158EA36CDB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2C14-CB3F-C04A-A4E9-3D2CAC776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4F58-7379-B94C-A90D-1F779EE61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A3543-2AD2-8842-ABE5-219686FD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B72B-CD30-3449-BBF3-DC471EF3C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生物统计基础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AF680-D950-2644-A8EE-58B8CF276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34EA7C-C2BE-9E4C-AECD-213024DE6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95203"/>
              </p:ext>
            </p:extLst>
          </p:nvPr>
        </p:nvGraphicFramePr>
        <p:xfrm>
          <a:off x="1124462" y="2696754"/>
          <a:ext cx="66136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105">
                  <a:extLst>
                    <a:ext uri="{9D8B030D-6E8A-4147-A177-3AD203B41FA5}">
                      <a16:colId xmlns:a16="http://schemas.microsoft.com/office/drawing/2014/main" val="1190246639"/>
                    </a:ext>
                  </a:extLst>
                </a:gridCol>
                <a:gridCol w="5328507">
                  <a:extLst>
                    <a:ext uri="{9D8B030D-6E8A-4147-A177-3AD203B41FA5}">
                      <a16:colId xmlns:a16="http://schemas.microsoft.com/office/drawing/2014/main" val="2452212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7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0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4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事件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给定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的发生概率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条件概率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93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9CEDD4-5A1E-8B46-AD2F-A7B1F806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贝叶斯统计方法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(Bayesian)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ACDA0-B6E2-0045-AE13-015929B4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238" y="402196"/>
            <a:ext cx="1930400" cy="2070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44709-1E28-6640-99BD-2FAB78D81D2F}"/>
              </a:ext>
            </a:extLst>
          </p:cNvPr>
          <p:cNvSpPr txBox="1"/>
          <p:nvPr/>
        </p:nvSpPr>
        <p:spPr>
          <a:xfrm>
            <a:off x="8981162" y="2467628"/>
            <a:ext cx="189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Thomas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</a:p>
          <a:p>
            <a:pPr algn="ctr"/>
            <a:r>
              <a:rPr lang="en-US" altLang="zh-CN" dirty="0"/>
              <a:t>1701-</a:t>
            </a:r>
            <a:r>
              <a:rPr lang="en-US" altLang="zh-CN" dirty="0">
                <a:solidFill>
                  <a:srgbClr val="FF0000"/>
                </a:solidFill>
              </a:rPr>
              <a:t>1761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E8D76-DBFB-BC44-A1AE-DE2A65ED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4809457"/>
            <a:ext cx="2872266" cy="1841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/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127A27-22F4-5E45-B4D2-BFABECD47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1" y="1870446"/>
                <a:ext cx="3317383" cy="586699"/>
              </a:xfrm>
              <a:prstGeom prst="rect">
                <a:avLst/>
              </a:prstGeom>
              <a:blipFill>
                <a:blip r:embed="rId4"/>
                <a:stretch>
                  <a:fillRect l="-1149" r="-191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/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55973-B6E1-5744-8DD2-0E5F808F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017" y="3123212"/>
                <a:ext cx="541687" cy="276999"/>
              </a:xfrm>
              <a:prstGeom prst="rect">
                <a:avLst/>
              </a:prstGeom>
              <a:blipFill>
                <a:blip r:embed="rId5"/>
                <a:stretch>
                  <a:fillRect l="-6818" r="-1363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/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2A5BAD-F792-6B4A-A45F-E7DDF613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55" y="3501080"/>
                <a:ext cx="552074" cy="276999"/>
              </a:xfrm>
              <a:prstGeom prst="rect">
                <a:avLst/>
              </a:prstGeom>
              <a:blipFill>
                <a:blip r:embed="rId6"/>
                <a:stretch>
                  <a:fillRect l="-9091" t="-4762" r="-1363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/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FD3E4E-CED2-E742-92EE-27A1D281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70" y="3875907"/>
                <a:ext cx="773930" cy="276999"/>
              </a:xfrm>
              <a:prstGeom prst="rect">
                <a:avLst/>
              </a:prstGeom>
              <a:blipFill>
                <a:blip r:embed="rId7"/>
                <a:stretch>
                  <a:fillRect l="-6452" r="-96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/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513F8-76E5-9648-853B-7B1AFCB2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278" y="4238375"/>
                <a:ext cx="773930" cy="276999"/>
              </a:xfrm>
              <a:prstGeom prst="rect">
                <a:avLst/>
              </a:prstGeom>
              <a:blipFill>
                <a:blip r:embed="rId8"/>
                <a:stretch>
                  <a:fillRect l="-4839" r="-967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102A531-C143-CF45-9F4D-8F5A158811EC}"/>
              </a:ext>
            </a:extLst>
          </p:cNvPr>
          <p:cNvSpPr/>
          <p:nvPr/>
        </p:nvSpPr>
        <p:spPr>
          <a:xfrm>
            <a:off x="5803561" y="4850199"/>
            <a:ext cx="62566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Bayes, Thomas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663366"/>
                </a:solidFill>
                <a:latin typeface="Arial" panose="020B0604020202020204" pitchFamily="34" charset="0"/>
              </a:rPr>
              <a:t>An Essay towards solving a Problem in the Doctrine of Chance. </a:t>
            </a:r>
            <a:b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</a:br>
            <a:r>
              <a:rPr lang="en-US" sz="1400" dirty="0">
                <a:solidFill>
                  <a:srgbClr val="663366"/>
                </a:solidFill>
                <a:latin typeface="Arial" panose="020B0604020202020204" pitchFamily="34" charset="0"/>
              </a:rPr>
              <a:t>By the late Rev. Mr. Bayes, communicated by Mr. Price, in a letter to John Canton, A. M. F. R. S.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Philosophical Transactions of the Royal Society of London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</a:rPr>
              <a:t>1763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53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(0): 370–418.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458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BD88-4DB8-C44A-A2D0-6492D95D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26B3-C496-1448-B680-160DEDB9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假设乙型肝炎的发病率是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0.5%</a:t>
            </a: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现在测试试剂的</a:t>
            </a:r>
            <a:r>
              <a:rPr lang="en-US" altLang="zh-CN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真阳性率，和</a:t>
            </a:r>
            <a:r>
              <a:rPr lang="en-US" altLang="zh-CN" sz="2400" dirty="0">
                <a:solidFill>
                  <a:schemeClr val="accent5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99%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的真阴性率</a:t>
            </a: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如果现在一个人，测试结果是阳性，那么其真实的乙型肝炎可能性是多少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/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𝑁𝑜</m:t>
                              </m:r>
                              <m:r>
                                <a:rPr lang="zh-CN" altLang="en-US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</m:e>
                          </m:d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D8AEA2-0656-0C49-9561-D7A9A68AB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85" y="3540209"/>
                <a:ext cx="10634193" cy="586699"/>
              </a:xfrm>
              <a:prstGeom prst="rect">
                <a:avLst/>
              </a:prstGeom>
              <a:blipFill>
                <a:blip r:embed="rId2"/>
                <a:stretch>
                  <a:fillRect t="-2128" r="-23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/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</m:num>
                        <m:den>
                          <m:r>
                            <a:rPr lang="en-US" altLang="zh-CN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0.99×0.005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+0.01×0.995</m:t>
                          </m:r>
                        </m:den>
                      </m:f>
                      <m:r>
                        <a:rPr lang="en-US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33.2%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1528E4-2343-844C-821D-F274B38D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8" y="4627607"/>
                <a:ext cx="3582712" cy="530594"/>
              </a:xfrm>
              <a:prstGeom prst="rect">
                <a:avLst/>
              </a:prstGeom>
              <a:blipFill>
                <a:blip r:embed="rId3"/>
                <a:stretch>
                  <a:fillRect l="-707" r="-1060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9A9994-460A-3E49-9E2E-A509B07DD043}"/>
              </a:ext>
            </a:extLst>
          </p:cNvPr>
          <p:cNvSpPr txBox="1"/>
          <p:nvPr/>
        </p:nvSpPr>
        <p:spPr>
          <a:xfrm>
            <a:off x="1062681" y="5869459"/>
            <a:ext cx="63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67%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的可能性，</a:t>
            </a:r>
            <a:r>
              <a:rPr lang="en-US" altLang="zh-CN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TA</a:t>
            </a:r>
            <a:r>
              <a:rPr lang="zh-CN" altLang="en-US" sz="2800" u="sng" dirty="0">
                <a:latin typeface="Kaiti SC" panose="02010600040101010101" pitchFamily="2" charset="-122"/>
                <a:ea typeface="Kaiti SC" panose="02010600040101010101" pitchFamily="2" charset="-122"/>
              </a:rPr>
              <a:t>没有病！</a:t>
            </a:r>
            <a:endParaRPr lang="en-US" sz="2800" u="sng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EFE7F-4D71-A44E-B596-47EEB109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851" y="4455292"/>
            <a:ext cx="2248247" cy="2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1930-45CC-BB43-BA2F-65B4D66C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硬币实例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E8C3-057B-C14F-8BF3-2E1DCA29D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5230"/>
          </a:xfrm>
        </p:spPr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有两枚硬币，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正常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硬币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(99%)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一枚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作弊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的硬币，两面是正面 </a:t>
            </a:r>
            <a:r>
              <a:rPr lang="en-AU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(1%)</a:t>
            </a:r>
          </a:p>
          <a:p>
            <a:r>
              <a:rPr lang="zh-CN" altLang="en-AU" dirty="0">
                <a:latin typeface="Kaiti SC" panose="02010600040101010101" pitchFamily="2" charset="-122"/>
                <a:ea typeface="Kaiti SC" panose="02010600040101010101" pitchFamily="2" charset="-122"/>
              </a:rPr>
              <a:t>假设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现在连续看到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3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次正面，那么两种硬币的概率是多少？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/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=0.99×0.125=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.124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B72773-4A19-7949-BFFA-13A877B40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3951959"/>
                <a:ext cx="4930581" cy="276999"/>
              </a:xfrm>
              <a:prstGeom prst="rect">
                <a:avLst/>
              </a:prstGeom>
              <a:blipFill>
                <a:blip r:embed="rId2"/>
                <a:stretch>
                  <a:fillRect l="-773" r="-5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/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=0.01×1=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>
                  <a:highlight>
                    <a:srgbClr val="FF00FF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973229-FC8E-8E41-BEC4-C4C6E0C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4267197"/>
                <a:ext cx="4400692" cy="276999"/>
              </a:xfrm>
              <a:prstGeom prst="rect">
                <a:avLst/>
              </a:prstGeom>
              <a:blipFill>
                <a:blip r:embed="rId3"/>
                <a:stretch>
                  <a:fillRect l="-865" r="-28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/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正常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FE3D-519D-F94B-A662-E180F61F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2" y="5054247"/>
                <a:ext cx="4102085" cy="525016"/>
              </a:xfrm>
              <a:prstGeom prst="rect">
                <a:avLst/>
              </a:prstGeom>
              <a:blipFill>
                <a:blip r:embed="rId4"/>
                <a:stretch>
                  <a:fillRect l="-1858" t="-2381" r="-61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/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作弊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硬币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0.01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0.124+0.01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C5B97-D8CA-6A44-8242-8ED492AD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0" y="5695161"/>
                <a:ext cx="4102085" cy="525016"/>
              </a:xfrm>
              <a:prstGeom prst="rect">
                <a:avLst/>
              </a:prstGeom>
              <a:blipFill>
                <a:blip r:embed="rId5"/>
                <a:stretch>
                  <a:fillRect l="-1858" t="-2326" r="-619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6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C5BB-CB57-8443-9207-7CB00DB2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59A1-838F-6E48-9E3E-0AE27531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神农尝百草：是神话，也是人类与食物的共进化的寓言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18B-3167-BC46-8827-6DDD4CCE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51" y="2235548"/>
            <a:ext cx="497205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FA09E-24AC-8041-B6A5-234BA359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2569674"/>
            <a:ext cx="4033380" cy="40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B46C-A391-AC46-BD0B-E1B342BE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6793-1019-9C40-A4A0-D00BBA38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5334"/>
          </a:xfrm>
        </p:spPr>
        <p:txBody>
          <a:bodyPr/>
          <a:lstStyle/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本草纲目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的分类系统（比林奈的分类系统早）：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16部的名称和顺序为：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水部、火部、土部、金玉部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属于无机物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草部、谷部、菜部、果部、木部、服器部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植物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]、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 err="1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虫部、鳞部、介部、禽部、兽部和人部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动物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]。</a:t>
            </a:r>
            <a:r>
              <a:rPr lang="en-US" dirty="0"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84D4-2AA7-9D40-951E-153986F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30" y="3898988"/>
            <a:ext cx="2277601" cy="265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F3A3-620E-9D46-84C3-3208BAF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20" y="3933173"/>
            <a:ext cx="2202493" cy="265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43420-3990-6B4C-A798-D30D8D0A2C47}"/>
              </a:ext>
            </a:extLst>
          </p:cNvPr>
          <p:cNvSpPr txBox="1"/>
          <p:nvPr/>
        </p:nvSpPr>
        <p:spPr>
          <a:xfrm>
            <a:off x="9068844" y="5899758"/>
            <a:ext cx="1653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李时珍</a:t>
            </a:r>
            <a:endParaRPr lang="en-US" altLang="zh-CN" dirty="0"/>
          </a:p>
          <a:p>
            <a:r>
              <a:rPr lang="en-US" altLang="zh-CN" dirty="0"/>
              <a:t>1518-1593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1369E-44A1-9C4E-9A90-F35F8810576D}"/>
              </a:ext>
            </a:extLst>
          </p:cNvPr>
          <p:cNvSpPr txBox="1"/>
          <p:nvPr/>
        </p:nvSpPr>
        <p:spPr>
          <a:xfrm>
            <a:off x="3384128" y="5688904"/>
            <a:ext cx="165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卡尔</a:t>
            </a:r>
            <a:r>
              <a:rPr lang="en-US" altLang="zh-CN" dirty="0"/>
              <a:t>·</a:t>
            </a:r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林奈</a:t>
            </a:r>
            <a:endParaRPr lang="en-US" altLang="zh-CN" dirty="0"/>
          </a:p>
          <a:p>
            <a:r>
              <a:rPr lang="zh-CN" altLang="en-US" dirty="0"/>
              <a:t>“双名法”</a:t>
            </a:r>
            <a:endParaRPr lang="en-US" altLang="zh-CN" dirty="0"/>
          </a:p>
          <a:p>
            <a:r>
              <a:rPr lang="en-US" altLang="zh-CN" dirty="0"/>
              <a:t>1707-1787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FAEC-28BD-2F47-A5D8-CB80D15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最早的药物试验巴比伦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4297-6D54-0F43-B867-B0DEC251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巴比伦尼布甲尼撒二世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[Nebuchadnezzar II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605/604~562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BCE</a:t>
            </a: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]:</a:t>
            </a:r>
            <a:b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试验分两组：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一组</a:t>
            </a:r>
            <a:r>
              <a:rPr lang="zh-CN" altLang="en-US" dirty="0">
                <a:highlight>
                  <a:srgbClr val="FF00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吃素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，另一组吃宫廷“</a:t>
            </a:r>
            <a:r>
              <a:rPr lang="zh-CN" altLang="en-US" dirty="0">
                <a:highlight>
                  <a:srgbClr val="00FFFF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御膳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”。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dirty="0">
                <a:latin typeface="Kaiti SC" panose="02010600040101010101" pitchFamily="2" charset="-122"/>
                <a:ea typeface="Kaiti SC" panose="02010600040101010101" pitchFamily="2" charset="-122"/>
              </a:rPr>
              <a:t>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天后，前者更好。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类似古代中国的焚香沐浴 “戒斋三天”。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23ACA-E116-1147-8C1B-D19B31F9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30" y="2261122"/>
            <a:ext cx="22352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67DA-8D97-4642-AC10-4EBFCA1A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61" y="4560170"/>
            <a:ext cx="3024864" cy="19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43F2-B1CB-454D-B29B-7A1F0091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Lind</a:t>
            </a:r>
            <a:r>
              <a:rPr lang="zh-CN" altLang="en-US" dirty="0"/>
              <a:t> </a:t>
            </a:r>
            <a:r>
              <a:rPr lang="en-AU" altLang="zh-CN" dirty="0"/>
              <a:t>(</a:t>
            </a:r>
            <a:r>
              <a:rPr lang="en-US" altLang="zh-CN" dirty="0"/>
              <a:t>1716-1794</a:t>
            </a:r>
            <a:r>
              <a:rPr lang="en-AU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BB91-A946-C742-8A00-A8E17499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苏格兰医生，海军卫生专家，治疗坏血病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(scurvy)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专家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HMS</a:t>
            </a:r>
            <a:r>
              <a:rPr lang="zh-CN" altLang="en-US" u="sng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u="sng" dirty="0">
                <a:latin typeface="Kaiti SC" panose="02010600040101010101" pitchFamily="2" charset="-122"/>
                <a:ea typeface="Kaiti SC" panose="02010600040101010101" pitchFamily="2" charset="-122"/>
              </a:rPr>
              <a:t>Salisbury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上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名坏血病船员的治疗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两两配对，分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苹果汁，海水，大蒜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芥末</a:t>
            </a:r>
            <a:r>
              <a:rPr lang="en-US" altLang="zh-CN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00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辣根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醋，橘子</a:t>
            </a:r>
            <a: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+</a:t>
            </a:r>
            <a:r>
              <a:rPr lang="zh-CN" altLang="en-US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柠檬</a:t>
            </a:r>
            <a:br>
              <a:rPr lang="en-US" altLang="zh-CN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结论：柑橘类获胜！</a:t>
            </a:r>
            <a:b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柠檬类的作用之前已经知道；这个试验</a:t>
            </a:r>
            <a:r>
              <a:rPr lang="en-US" altLang="zh-CN" sz="1800" dirty="0">
                <a:latin typeface="Kaiti SC" panose="02010600040101010101" pitchFamily="2" charset="-122"/>
                <a:ea typeface="Kaiti SC" panose="02010600040101010101" pitchFamily="2" charset="-122"/>
              </a:rPr>
              <a:t>40</a:t>
            </a:r>
            <a:r>
              <a:rPr lang="zh-CN" altLang="en-US" sz="1800" dirty="0">
                <a:latin typeface="Kaiti SC" panose="02010600040101010101" pitchFamily="2" charset="-122"/>
                <a:ea typeface="Kaiti SC" panose="02010600040101010101" pitchFamily="2" charset="-122"/>
              </a:rPr>
              <a:t>年后海军军部才在战舰上配备柠檬汁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</a:p>
          <a:p>
            <a:pPr marL="0" indent="0">
              <a:buNone/>
            </a:pP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5.20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日，国际临床实验日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3BA78-E5A7-5145-89D6-F86B3CA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057" y="443706"/>
            <a:ext cx="863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9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DEE-57C6-D042-BA88-A05D168F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统计方法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F4417-52D4-6040-B7E6-35341AA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20世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纪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30年代，美国，Harry 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Gold和Walter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Modell，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建立现代临床药理学学科基础。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创立双盲设计法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1933 Evans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</a:t>
            </a: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Hoyles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第一次使用</a:t>
            </a:r>
            <a:r>
              <a:rPr lang="zh-CN" altLang="en-US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安慰剂</a:t>
            </a:r>
            <a:r>
              <a:rPr lang="en-US" altLang="zh-CN" sz="2000" u="sng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[placebo]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进行药物临床试验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年，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BMJ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上发表“链霉素治疗肺结核的随机对照试验”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[Streptomycin treatment of pulmonary tuberculosis, BMJ, 1948, 2:769]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。第一项随机对照试验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[RCT,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randomized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clinical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trail]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 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Bradford Hill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发表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临床与预防医学统计方法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（</a:t>
            </a:r>
            <a:r>
              <a:rPr 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Statistical Methods in Clinical and Preventive Medicine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32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15BF-25C7-7F42-B5E4-3574683E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 SC" panose="02010600040101010101" pitchFamily="2" charset="-122"/>
                <a:ea typeface="Kaiti SC" panose="02010600040101010101" pitchFamily="2" charset="-122"/>
              </a:rPr>
              <a:t>知情同意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书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[consent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form]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E861-4ACB-DA49-9635-20388848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1906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Upton Sinclair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丛林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报道了芝加哥肉类加工的恶劣环境。美国成立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1937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年，美国“磺胺醑剂”事件，导致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107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人死亡。没有药物动物试验。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20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世纪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60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年代，“反应停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[thalidomide]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事件”让世界震惊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导致全世界出现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8000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多个短肢畸形儿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[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海豹畸形婴儿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]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，药物对母体安全不一定对胎儿安全。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1962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年通过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食品药品法修正案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zh-CN" altLang="en-US" sz="2400" dirty="0">
                <a:highlight>
                  <a:srgbClr val="FFFF00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不能随意在人身上随意进行药物试验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，临床试验必须通知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，必须征得受试者统一，医生和制药企业必须保留完整的药物临床试验记录。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71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2655-E4E9-A94F-960A-B3EC2F33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立法</a:t>
            </a:r>
            <a:endParaRPr 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215-29CF-B94B-A149-B72D245CC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1948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纽伦堡法典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，二战产物。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1964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年，第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18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界世界医学大会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赫尔辛基宣言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：独立的伦理委员会，研究者对受试者医疗照顾和责任，书面而非口头知情同意书。</a:t>
            </a:r>
            <a:b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1977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年，美国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FDA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联邦管理法典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》“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药物临床试验管理规范”（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Good Clinical Practice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 </a:t>
            </a:r>
            <a:b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1995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年，世界卫生组织发布了，“药物临床试验管理规范指南” （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 </a:t>
            </a:r>
            <a:r>
              <a:rPr lang="en-US" sz="2400" dirty="0" err="1">
                <a:latin typeface="Kaiti SC" panose="02010600040101010101" pitchFamily="2" charset="-122"/>
                <a:ea typeface="Kaiti SC" panose="02010600040101010101" pitchFamily="2" charset="-122"/>
              </a:rPr>
              <a:t>guildline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 for good clinical practice for trails on pharmaceutical products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WHOGCP</a:t>
            </a:r>
            <a:r>
              <a:rPr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）。</a:t>
            </a:r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8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B881-14FE-F942-A3E8-A37EA294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9A7D-E3E4-2741-9A77-3EF0DC979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0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898</Words>
  <Application>Microsoft Macintosh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Kaiti SC</vt:lpstr>
      <vt:lpstr>Arial</vt:lpstr>
      <vt:lpstr>Calibri</vt:lpstr>
      <vt:lpstr>Calibri Light</vt:lpstr>
      <vt:lpstr>Cambria Math</vt:lpstr>
      <vt:lpstr>Office Theme</vt:lpstr>
      <vt:lpstr>生物统计基础</vt:lpstr>
      <vt:lpstr>神农</vt:lpstr>
      <vt:lpstr>本草纲目</vt:lpstr>
      <vt:lpstr>最早的药物试验巴比伦</vt:lpstr>
      <vt:lpstr>James Lind (1716-1794)</vt:lpstr>
      <vt:lpstr>统计方法</vt:lpstr>
      <vt:lpstr>知情同意书 [consent form]</vt:lpstr>
      <vt:lpstr>立法</vt:lpstr>
      <vt:lpstr>PowerPoint Presentation</vt:lpstr>
      <vt:lpstr>贝叶斯统计方法 (Bayesian)</vt:lpstr>
      <vt:lpstr>实例</vt:lpstr>
      <vt:lpstr>硬币实例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生物统计基础</dc:title>
  <dc:creator>Guobo Chen</dc:creator>
  <cp:lastModifiedBy>Guobo Chen</cp:lastModifiedBy>
  <cp:revision>36</cp:revision>
  <dcterms:created xsi:type="dcterms:W3CDTF">2019-10-22T10:15:58Z</dcterms:created>
  <dcterms:modified xsi:type="dcterms:W3CDTF">2019-10-25T10:35:52Z</dcterms:modified>
</cp:coreProperties>
</file>